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4" r:id="rId6"/>
    <p:sldId id="266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96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7DB818-70B6-44F5-B8A7-36920438A5BA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B818-70B6-44F5-B8A7-36920438A5BA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B818-70B6-44F5-B8A7-36920438A5BA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B818-70B6-44F5-B8A7-36920438A5BA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7DB818-70B6-44F5-B8A7-36920438A5BA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B818-70B6-44F5-B8A7-36920438A5BA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B818-70B6-44F5-B8A7-36920438A5BA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7DB818-70B6-44F5-B8A7-36920438A5BA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B818-70B6-44F5-B8A7-36920438A5BA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7DB818-70B6-44F5-B8A7-36920438A5BA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7DB818-70B6-44F5-B8A7-36920438A5BA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D7DB818-70B6-44F5-B8A7-36920438A5BA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i="1" dirty="0" smtClean="0">
                <a:solidFill>
                  <a:srgbClr val="00B050"/>
                </a:solidFill>
              </a:rPr>
              <a:t>Photosynthesis</a:t>
            </a:r>
            <a:br>
              <a:rPr lang="en-US" sz="6600" b="1" i="1" dirty="0" smtClean="0">
                <a:solidFill>
                  <a:srgbClr val="00B050"/>
                </a:solidFill>
              </a:rPr>
            </a:br>
            <a:r>
              <a:rPr lang="en-US" sz="6600" b="1" i="1" dirty="0">
                <a:solidFill>
                  <a:srgbClr val="00B050"/>
                </a:solidFill>
              </a:rPr>
              <a:t>&amp;</a:t>
            </a:r>
            <a:r>
              <a:rPr lang="en-US" sz="6600" b="1" i="1" dirty="0" smtClean="0">
                <a:solidFill>
                  <a:srgbClr val="00B050"/>
                </a:solidFill>
              </a:rPr>
              <a:t/>
            </a:r>
            <a:br>
              <a:rPr lang="en-US" sz="6600" b="1" i="1" dirty="0" smtClean="0">
                <a:solidFill>
                  <a:srgbClr val="00B050"/>
                </a:solidFill>
              </a:rPr>
            </a:br>
            <a:r>
              <a:rPr lang="en-US" sz="6600" b="1" i="1" dirty="0" smtClean="0">
                <a:solidFill>
                  <a:srgbClr val="00B050"/>
                </a:solidFill>
              </a:rPr>
              <a:t>Cellular Respiration</a:t>
            </a:r>
            <a:endParaRPr lang="en-US" sz="66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equation for photosynthesis?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 smtClean="0"/>
              <a:t>6CO</a:t>
            </a:r>
            <a:r>
              <a:rPr lang="pt-BR" sz="3600" baseline="-25000" dirty="0" smtClean="0"/>
              <a:t>2</a:t>
            </a:r>
            <a:r>
              <a:rPr lang="pt-BR" sz="3600" dirty="0" smtClean="0"/>
              <a:t> </a:t>
            </a:r>
            <a:r>
              <a:rPr lang="pt-BR" sz="3600" dirty="0"/>
              <a:t>+ 6H</a:t>
            </a:r>
            <a:r>
              <a:rPr lang="pt-BR" sz="3600" baseline="-25000" dirty="0"/>
              <a:t>2</a:t>
            </a:r>
            <a:r>
              <a:rPr lang="pt-BR" sz="3600" dirty="0"/>
              <a:t>O </a:t>
            </a:r>
            <a:r>
              <a:rPr lang="pt-BR" sz="3600" dirty="0" smtClean="0"/>
              <a:t>  </a:t>
            </a:r>
            <a:r>
              <a:rPr lang="pt-BR" sz="3600" b="1" u="sng" baseline="30000" dirty="0" smtClean="0"/>
              <a:t>light energy</a:t>
            </a:r>
            <a:r>
              <a:rPr lang="pt-BR" sz="3600" dirty="0" smtClean="0"/>
              <a:t>→ </a:t>
            </a:r>
            <a:r>
              <a:rPr lang="pt-BR" sz="3600" dirty="0"/>
              <a:t>C</a:t>
            </a:r>
            <a:r>
              <a:rPr lang="pt-BR" sz="3600" baseline="-25000" dirty="0"/>
              <a:t>6</a:t>
            </a:r>
            <a:r>
              <a:rPr lang="pt-BR" sz="3600" dirty="0"/>
              <a:t>H</a:t>
            </a:r>
            <a:r>
              <a:rPr lang="pt-BR" sz="3600" baseline="-25000" dirty="0"/>
              <a:t>12</a:t>
            </a:r>
            <a:r>
              <a:rPr lang="pt-BR" sz="3600" dirty="0"/>
              <a:t>O</a:t>
            </a:r>
            <a:r>
              <a:rPr lang="pt-BR" sz="3600" baseline="-25000" dirty="0"/>
              <a:t>6</a:t>
            </a:r>
            <a:r>
              <a:rPr lang="pt-BR" sz="3600" dirty="0"/>
              <a:t> + </a:t>
            </a:r>
            <a:r>
              <a:rPr lang="pt-BR" sz="3600" dirty="0" smtClean="0"/>
              <a:t>6O</a:t>
            </a:r>
            <a:r>
              <a:rPr lang="pt-BR" sz="3600" baseline="-25000" dirty="0" smtClean="0"/>
              <a:t>2</a:t>
            </a:r>
          </a:p>
          <a:p>
            <a:pPr marL="0" indent="0">
              <a:buNone/>
            </a:pPr>
            <a:endParaRPr lang="pt-BR" sz="3600" baseline="-25000" dirty="0" smtClean="0"/>
          </a:p>
          <a:p>
            <a:pPr marL="0" indent="0">
              <a:buNone/>
            </a:pPr>
            <a:r>
              <a:rPr lang="pt-BR" sz="2400" dirty="0"/>
              <a:t>carbon dioxide + water </a:t>
            </a:r>
            <a:r>
              <a:rPr lang="pt-BR" sz="2400" dirty="0" smtClean="0"/>
              <a:t> </a:t>
            </a:r>
            <a:r>
              <a:rPr lang="pt-BR" sz="2400" u="sng" baseline="30000" dirty="0" smtClean="0"/>
              <a:t>light </a:t>
            </a:r>
            <a:r>
              <a:rPr lang="pt-BR" sz="2400" u="sng" baseline="30000" dirty="0"/>
              <a:t>energy </a:t>
            </a:r>
            <a:r>
              <a:rPr lang="pt-BR" sz="2400" dirty="0" smtClean="0"/>
              <a:t>→ glucose </a:t>
            </a:r>
            <a:r>
              <a:rPr lang="pt-BR" sz="2400" dirty="0"/>
              <a:t>+ oxygen</a:t>
            </a:r>
          </a:p>
          <a:p>
            <a:pPr marL="0" indent="0">
              <a:buNone/>
            </a:pPr>
            <a:endParaRPr lang="pt-BR" sz="3600" baseline="-25000" dirty="0"/>
          </a:p>
          <a:p>
            <a:pPr marL="0" indent="0">
              <a:buNone/>
            </a:pPr>
            <a:r>
              <a:rPr lang="pt-BR" sz="3600" baseline="-25000" dirty="0" smtClean="0"/>
              <a:t>What are the </a:t>
            </a:r>
            <a:r>
              <a:rPr lang="pt-BR" sz="3600" u="sng" baseline="-25000" dirty="0" smtClean="0"/>
              <a:t>reactants</a:t>
            </a:r>
            <a:r>
              <a:rPr lang="pt-BR" sz="3600" baseline="-25000" dirty="0" smtClean="0"/>
              <a:t> of photosynthesis?</a:t>
            </a:r>
          </a:p>
          <a:p>
            <a:pPr marL="0" indent="0">
              <a:buNone/>
            </a:pPr>
            <a:endParaRPr lang="pt-BR" sz="3600" baseline="-25000" dirty="0" smtClean="0"/>
          </a:p>
          <a:p>
            <a:pPr marL="0" indent="0">
              <a:buNone/>
            </a:pPr>
            <a:r>
              <a:rPr lang="pt-BR" sz="3600" baseline="-25000" dirty="0" smtClean="0"/>
              <a:t>What are the </a:t>
            </a:r>
            <a:r>
              <a:rPr lang="pt-BR" sz="3600" u="sng" baseline="-25000" dirty="0" smtClean="0"/>
              <a:t>products</a:t>
            </a:r>
            <a:r>
              <a:rPr lang="pt-BR" sz="3600" baseline="-25000" dirty="0" smtClean="0"/>
              <a:t> </a:t>
            </a:r>
            <a:r>
              <a:rPr lang="pt-BR" sz="3600" baseline="-25000" smtClean="0"/>
              <a:t>of photosynthesis</a:t>
            </a:r>
            <a:r>
              <a:rPr lang="pt-BR" sz="3600" baseline="-25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23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which </a:t>
            </a:r>
            <a:r>
              <a:rPr lang="en-US" b="1" u="sng" dirty="0" smtClean="0"/>
              <a:t>organelle</a:t>
            </a:r>
            <a:r>
              <a:rPr lang="en-US" dirty="0" smtClean="0"/>
              <a:t> does photosynthesis take place?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 the chloroplast!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776413"/>
            <a:ext cx="356235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which </a:t>
            </a:r>
            <a:r>
              <a:rPr lang="en-US" b="1" u="sng" dirty="0" smtClean="0"/>
              <a:t>organism</a:t>
            </a:r>
            <a:r>
              <a:rPr lang="en-US" dirty="0" smtClean="0"/>
              <a:t> </a:t>
            </a:r>
            <a:r>
              <a:rPr lang="en-US" dirty="0"/>
              <a:t>does photosynthesis take place?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Autotrophs!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238" y="3086100"/>
            <a:ext cx="22193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707902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61690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7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What is Cellular Respiration?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22860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process that releases energy stored in foods.  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0271" y="31242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involves the breakdown of glucose molecules to release energy that cells need to function.</a:t>
            </a:r>
          </a:p>
        </p:txBody>
      </p:sp>
    </p:spTree>
    <p:extLst>
      <p:ext uri="{BB962C8B-B14F-4D97-AF65-F5344CB8AC3E}">
        <p14:creationId xmlns:p14="http://schemas.microsoft.com/office/powerpoint/2010/main" val="340426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What is the chemical equation for cellular respiration?</a:t>
            </a:r>
          </a:p>
        </p:txBody>
      </p:sp>
      <p:pic>
        <p:nvPicPr>
          <p:cNvPr id="22531" name="Picture 8" descr="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752600"/>
            <a:ext cx="777240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4876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 </a:t>
            </a:r>
            <a:r>
              <a:rPr lang="en-US" u="sng" dirty="0"/>
              <a:t>reactants</a:t>
            </a:r>
            <a:r>
              <a:rPr lang="en-US" dirty="0"/>
              <a:t> of </a:t>
            </a:r>
            <a:r>
              <a:rPr lang="en-US" dirty="0" smtClean="0"/>
              <a:t>cellular respiration?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486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the </a:t>
            </a:r>
            <a:r>
              <a:rPr lang="en-US" u="sng" dirty="0"/>
              <a:t>products</a:t>
            </a:r>
            <a:r>
              <a:rPr lang="en-US" dirty="0"/>
              <a:t> of cellular respiration?</a:t>
            </a:r>
          </a:p>
        </p:txBody>
      </p:sp>
    </p:spTree>
    <p:extLst>
      <p:ext uri="{BB962C8B-B14F-4D97-AF65-F5344CB8AC3E}">
        <p14:creationId xmlns:p14="http://schemas.microsoft.com/office/powerpoint/2010/main" val="35658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453" y="685800"/>
            <a:ext cx="8591550" cy="1905000"/>
          </a:xfrm>
        </p:spPr>
        <p:txBody>
          <a:bodyPr>
            <a:normAutofit fontScale="90000"/>
          </a:bodyPr>
          <a:lstStyle/>
          <a:p>
            <a:r>
              <a:rPr lang="en-US" dirty="0"/>
              <a:t>During cellular respiration, </a:t>
            </a:r>
            <a:r>
              <a:rPr lang="en-US" dirty="0" smtClean="0"/>
              <a:t>cells break down food molecules to produce </a:t>
            </a:r>
            <a:r>
              <a:rPr lang="en-US" b="1" u="sng" dirty="0" smtClean="0"/>
              <a:t>ATP</a:t>
            </a:r>
            <a:r>
              <a:rPr lang="en-US" dirty="0" smtClean="0"/>
              <a:t>.  Cells use the energy in ATP to carry out processes.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C:\Users\e120538\Desktop\ATP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419600"/>
            <a:ext cx="3267676" cy="2133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65312" y="32766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8231E"/>
                </a:solidFill>
                <a:ea typeface="+mj-ea"/>
                <a:cs typeface="Tunga" pitchFamily="2"/>
              </a:rPr>
              <a:t>Energy is </a:t>
            </a:r>
            <a:r>
              <a:rPr lang="en-US" sz="3200" u="sng" dirty="0">
                <a:solidFill>
                  <a:srgbClr val="48231E"/>
                </a:solidFill>
                <a:ea typeface="+mj-ea"/>
                <a:cs typeface="Tunga" pitchFamily="2"/>
              </a:rPr>
              <a:t>stored</a:t>
            </a:r>
            <a:r>
              <a:rPr lang="en-US" sz="3200" dirty="0">
                <a:solidFill>
                  <a:srgbClr val="48231E"/>
                </a:solidFill>
                <a:ea typeface="+mj-ea"/>
                <a:cs typeface="Tunga" pitchFamily="2"/>
              </a:rPr>
              <a:t> </a:t>
            </a:r>
            <a:r>
              <a:rPr lang="en-US" sz="3200" b="1" u="sng" dirty="0">
                <a:solidFill>
                  <a:srgbClr val="48231E"/>
                </a:solidFill>
                <a:ea typeface="+mj-ea"/>
                <a:cs typeface="Tunga" pitchFamily="2"/>
              </a:rPr>
              <a:t>when a phosphate group is added.</a:t>
            </a:r>
            <a:r>
              <a:rPr lang="en-US" sz="3200" dirty="0">
                <a:solidFill>
                  <a:srgbClr val="48231E"/>
                </a:solidFill>
                <a:ea typeface="+mj-ea"/>
                <a:cs typeface="Tunga" pitchFamily="2"/>
              </a:rPr>
              <a:t/>
            </a:r>
            <a:br>
              <a:rPr lang="en-US" sz="3200" dirty="0">
                <a:solidFill>
                  <a:srgbClr val="48231E"/>
                </a:solidFill>
                <a:ea typeface="+mj-ea"/>
                <a:cs typeface="Tunga" pitchFamily="2"/>
              </a:rPr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65312" y="1905000"/>
            <a:ext cx="7548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Energy is </a:t>
            </a:r>
            <a:r>
              <a:rPr lang="en-US" sz="3200" u="sng" dirty="0"/>
              <a:t>released</a:t>
            </a:r>
            <a:r>
              <a:rPr lang="en-US" sz="3200" dirty="0"/>
              <a:t> </a:t>
            </a:r>
            <a:r>
              <a:rPr lang="en-US" sz="3200" b="1" u="sng" dirty="0"/>
              <a:t>when a phosphate group is removed.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62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3786</TotalTime>
  <Words>162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Soho</vt:lpstr>
      <vt:lpstr>Photosynthesis &amp; Cellular Respiration</vt:lpstr>
      <vt:lpstr>What is the equation for photosynthesis?</vt:lpstr>
      <vt:lpstr>In which organelle does photosynthesis take place?</vt:lpstr>
      <vt:lpstr>In which organism does photosynthesis take place?</vt:lpstr>
      <vt:lpstr>What is Cellular Respiration?</vt:lpstr>
      <vt:lpstr>What is the chemical equation for cellular respiration?</vt:lpstr>
      <vt:lpstr>During cellular respiration, cells break down food molecules to produce ATP.  Cells use the energy in ATP to carry out processes.   </vt:lpstr>
    </vt:vector>
  </TitlesOfParts>
  <Company>Austin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Windows User</dc:creator>
  <cp:lastModifiedBy>Windows User</cp:lastModifiedBy>
  <cp:revision>46</cp:revision>
  <dcterms:created xsi:type="dcterms:W3CDTF">2011-11-16T20:19:48Z</dcterms:created>
  <dcterms:modified xsi:type="dcterms:W3CDTF">2016-10-20T20:18:18Z</dcterms:modified>
</cp:coreProperties>
</file>