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77" r:id="rId8"/>
    <p:sldId id="278" r:id="rId9"/>
    <p:sldId id="261" r:id="rId10"/>
    <p:sldId id="274" r:id="rId11"/>
    <p:sldId id="275" r:id="rId12"/>
    <p:sldId id="262" r:id="rId13"/>
    <p:sldId id="263" r:id="rId14"/>
    <p:sldId id="264" r:id="rId15"/>
    <p:sldId id="265" r:id="rId16"/>
    <p:sldId id="272" r:id="rId17"/>
    <p:sldId id="273" r:id="rId18"/>
    <p:sldId id="266" r:id="rId19"/>
    <p:sldId id="267" r:id="rId20"/>
    <p:sldId id="268" r:id="rId21"/>
    <p:sldId id="269" r:id="rId22"/>
    <p:sldId id="27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96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57B4055-899B-4633-B395-3E4939DEE2AB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B4055-899B-4633-B395-3E4939DEE2AB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57B4055-899B-4633-B395-3E4939DEE2AB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FA9FB98-108A-4505-8EE3-F6BE324433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Pedigree Charts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family tree of genetics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6705600" cy="685800"/>
          </a:xfrm>
        </p:spPr>
        <p:txBody>
          <a:bodyPr/>
          <a:lstStyle/>
          <a:p>
            <a:r>
              <a:rPr lang="en-US" dirty="0" smtClean="0"/>
              <a:t>What does a pedigree chart look like?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Picture 2" descr="http://public.wsu.edu/~omoto/papers/figure3b2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6172200" cy="19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8768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many males? 14</a:t>
            </a:r>
          </a:p>
          <a:p>
            <a:r>
              <a:rPr lang="en-US" dirty="0" smtClean="0"/>
              <a:t>How many females?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9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6705600" cy="685800"/>
          </a:xfrm>
        </p:spPr>
        <p:txBody>
          <a:bodyPr/>
          <a:lstStyle/>
          <a:p>
            <a:r>
              <a:rPr lang="en-US" dirty="0" smtClean="0"/>
              <a:t>What does a pedigree chart look like?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Picture 2" descr="http://public.wsu.edu/~omoto/papers/figure3b2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6172200" cy="19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8768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many males? 14</a:t>
            </a:r>
          </a:p>
          <a:p>
            <a:r>
              <a:rPr lang="en-US" dirty="0" smtClean="0"/>
              <a:t>How many females?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Symbols in a Pedigree Chart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Affected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Carrier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Deceased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729752" y="2438400"/>
            <a:ext cx="838200" cy="685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19400" y="3429000"/>
            <a:ext cx="838200" cy="68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19400" y="3429000"/>
            <a:ext cx="4191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79911" y="4397188"/>
            <a:ext cx="838200" cy="685800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879911" y="4419600"/>
            <a:ext cx="838200" cy="685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Obligate heterozygote Female Sym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84314"/>
            <a:ext cx="975172" cy="9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62400" y="2514600"/>
            <a:ext cx="7620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41899" y="4430806"/>
            <a:ext cx="762000" cy="6633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4020824" y="4339543"/>
            <a:ext cx="1004150" cy="8459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051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Interpreting a Pedigree Chart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8401"/>
            <a:ext cx="7543800" cy="838199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Determine if the pedigree chart shows an </a:t>
            </a:r>
            <a:r>
              <a:rPr lang="en-US" sz="2000" b="1" u="sng" dirty="0" smtClean="0"/>
              <a:t>autosomal</a:t>
            </a:r>
            <a:r>
              <a:rPr lang="en-US" dirty="0" smtClean="0"/>
              <a:t> or </a:t>
            </a:r>
            <a:r>
              <a:rPr lang="en-US" sz="2000" b="1" u="sng" dirty="0" smtClean="0"/>
              <a:t>X-linked </a:t>
            </a:r>
            <a:r>
              <a:rPr lang="en-US" sz="2000" dirty="0" smtClean="0"/>
              <a:t>disorder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395246"/>
            <a:ext cx="754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itchFamily="2" charset="2"/>
              <a:buChar char="v"/>
            </a:pPr>
            <a:r>
              <a:rPr lang="en-US" dirty="0"/>
              <a:t>If most of the </a:t>
            </a:r>
            <a:r>
              <a:rPr lang="en-US" sz="2000" b="1" u="sng" dirty="0"/>
              <a:t>males</a:t>
            </a:r>
            <a:r>
              <a:rPr lang="en-US" dirty="0"/>
              <a:t> in the pedigree are </a:t>
            </a:r>
            <a:r>
              <a:rPr lang="en-US" sz="2000" dirty="0"/>
              <a:t>affected</a:t>
            </a:r>
            <a:r>
              <a:rPr lang="en-US" dirty="0"/>
              <a:t> the disorder is </a:t>
            </a:r>
            <a:r>
              <a:rPr lang="en-US" sz="2000" b="1" u="sng" dirty="0"/>
              <a:t>X-linked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733800"/>
            <a:ext cx="7543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itchFamily="2" charset="2"/>
              <a:buChar char="v"/>
            </a:pPr>
            <a:r>
              <a:rPr lang="en-US" dirty="0"/>
              <a:t>If </a:t>
            </a:r>
            <a:r>
              <a:rPr lang="en-US" sz="2000" dirty="0"/>
              <a:t>both</a:t>
            </a:r>
            <a:r>
              <a:rPr lang="en-US" dirty="0"/>
              <a:t> </a:t>
            </a:r>
            <a:r>
              <a:rPr lang="en-US" b="1" u="sng" dirty="0" smtClean="0"/>
              <a:t>males </a:t>
            </a:r>
            <a:r>
              <a:rPr lang="en-US" b="1" u="sng" dirty="0"/>
              <a:t>and </a:t>
            </a:r>
            <a:r>
              <a:rPr lang="en-US" b="1" u="sng" dirty="0" smtClean="0"/>
              <a:t>females </a:t>
            </a:r>
            <a:r>
              <a:rPr lang="en-US" dirty="0"/>
              <a:t>are affected the disorder is </a:t>
            </a:r>
            <a:r>
              <a:rPr lang="en-US" sz="2000" b="1" u="sng" dirty="0"/>
              <a:t>autosomal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989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066800" y="2133600"/>
            <a:ext cx="7848600" cy="685800"/>
          </a:xfrm>
        </p:spPr>
        <p:txBody>
          <a:bodyPr/>
          <a:lstStyle/>
          <a:p>
            <a:r>
              <a:rPr lang="en-US" dirty="0" smtClean="0"/>
              <a:t>Is it Autosomal or X-Linked?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Example of Pedigree Charts</a:t>
            </a:r>
            <a:endParaRPr lang="en-US" sz="2400" dirty="0"/>
          </a:p>
        </p:txBody>
      </p:sp>
      <p:pic>
        <p:nvPicPr>
          <p:cNvPr id="10" name="Picture 4" descr="http://www.jcasonline.com/articles/2011/4/1/images/JCutanAesthetSurg_2011_4_1_68_79203_f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410200" cy="309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957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219200" y="2057400"/>
            <a:ext cx="7848600" cy="685800"/>
          </a:xfrm>
        </p:spPr>
        <p:txBody>
          <a:bodyPr/>
          <a:lstStyle/>
          <a:p>
            <a:r>
              <a:rPr lang="en-US" dirty="0" smtClean="0"/>
              <a:t>Autosomal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10" name="Picture 4" descr="http://www.jcasonline.com/articles/2011/4/1/images/JCutanAesthetSurg_2011_4_1_68_79203_f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019800" cy="34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52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200" y="2133600"/>
            <a:ext cx="7848600" cy="685800"/>
          </a:xfrm>
        </p:spPr>
        <p:txBody>
          <a:bodyPr/>
          <a:lstStyle/>
          <a:p>
            <a:r>
              <a:rPr lang="en-US" dirty="0" smtClean="0"/>
              <a:t>Is it Autosomal or X-Linked?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 of Pedigree Charts</a:t>
            </a:r>
            <a:endParaRPr lang="en-US" sz="2400" dirty="0"/>
          </a:p>
        </p:txBody>
      </p:sp>
      <p:pic>
        <p:nvPicPr>
          <p:cNvPr id="7" name="Picture 2" descr="http://faculty.ucc.edu/biology-atsma/pics/pedigree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35909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98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1143000" y="2133600"/>
            <a:ext cx="7848600" cy="685800"/>
          </a:xfrm>
        </p:spPr>
        <p:txBody>
          <a:bodyPr/>
          <a:lstStyle/>
          <a:p>
            <a:r>
              <a:rPr lang="en-US" dirty="0" smtClean="0"/>
              <a:t>X-Linked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7" name="Picture 2" descr="http://faculty.ucc.edu/biology-atsma/pics/pedigree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35909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2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Interpreting a Pedigree Chart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685799"/>
          </a:xfrm>
        </p:spPr>
        <p:txBody>
          <a:bodyPr/>
          <a:lstStyle/>
          <a:p>
            <a:pPr indent="0">
              <a:buNone/>
            </a:pPr>
            <a:r>
              <a:rPr lang="en-US" dirty="0" smtClean="0"/>
              <a:t>Determine whether the disorder is </a:t>
            </a:r>
            <a:r>
              <a:rPr lang="en-US" b="1" u="sng" dirty="0" smtClean="0"/>
              <a:t>dominant</a:t>
            </a:r>
            <a:r>
              <a:rPr lang="en-US" dirty="0" smtClean="0"/>
              <a:t> or </a:t>
            </a:r>
            <a:r>
              <a:rPr lang="en-US" b="1" u="sng" dirty="0" smtClean="0"/>
              <a:t>recessive</a:t>
            </a:r>
            <a:r>
              <a:rPr lang="en-US" dirty="0"/>
              <a:t>: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447800" y="3048000"/>
            <a:ext cx="6400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itchFamily="2" charset="2"/>
              <a:buChar char="v"/>
            </a:pPr>
            <a:r>
              <a:rPr lang="en-US" dirty="0"/>
              <a:t>If the disorder is </a:t>
            </a:r>
            <a:r>
              <a:rPr lang="en-US" sz="2000" b="1" dirty="0"/>
              <a:t>dominant</a:t>
            </a:r>
            <a:r>
              <a:rPr lang="en-US" dirty="0"/>
              <a:t>, </a:t>
            </a:r>
            <a:r>
              <a:rPr lang="en-US" b="1" u="sng" dirty="0"/>
              <a:t>one</a:t>
            </a:r>
            <a:r>
              <a:rPr lang="en-US" dirty="0"/>
              <a:t> of the </a:t>
            </a:r>
            <a:r>
              <a:rPr lang="en-US" sz="2000" b="1" u="sng" dirty="0"/>
              <a:t>parents</a:t>
            </a:r>
            <a:r>
              <a:rPr lang="en-US" dirty="0"/>
              <a:t> </a:t>
            </a:r>
            <a:r>
              <a:rPr lang="en-US" dirty="0" smtClean="0"/>
              <a:t>MUST have </a:t>
            </a:r>
            <a:r>
              <a:rPr lang="en-US" dirty="0"/>
              <a:t>the </a:t>
            </a:r>
            <a:r>
              <a:rPr lang="en-US" sz="2000" dirty="0"/>
              <a:t>disorder</a:t>
            </a:r>
            <a:r>
              <a:rPr lang="en-US" dirty="0" smtClean="0"/>
              <a:t>. (be affected)</a:t>
            </a:r>
          </a:p>
          <a:p>
            <a:pPr marL="0" lvl="1"/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9624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If the disorder is </a:t>
            </a:r>
            <a:r>
              <a:rPr lang="en-US" sz="2000" b="1" dirty="0"/>
              <a:t>recessive</a:t>
            </a:r>
            <a:r>
              <a:rPr lang="en-US" dirty="0"/>
              <a:t>, </a:t>
            </a:r>
            <a:r>
              <a:rPr lang="en-US" b="1" dirty="0"/>
              <a:t>neither</a:t>
            </a:r>
            <a:r>
              <a:rPr lang="en-US" dirty="0"/>
              <a:t> parent </a:t>
            </a:r>
            <a:r>
              <a:rPr lang="en-US" sz="2000" b="1" dirty="0" smtClean="0"/>
              <a:t>has </a:t>
            </a:r>
            <a:r>
              <a:rPr lang="en-US" sz="2000" dirty="0" smtClean="0"/>
              <a:t>to have </a:t>
            </a:r>
            <a:r>
              <a:rPr lang="en-US" dirty="0"/>
              <a:t>the disorder because they can be </a:t>
            </a:r>
            <a:r>
              <a:rPr lang="en-US" sz="2000" b="1" u="sng" dirty="0" smtClean="0"/>
              <a:t>heterozygous</a:t>
            </a:r>
            <a:r>
              <a:rPr lang="en-US" sz="2000" dirty="0" smtClean="0"/>
              <a:t> for the disorder</a:t>
            </a:r>
            <a:r>
              <a:rPr lang="en-US" dirty="0" smtClean="0"/>
              <a:t>.  (be a carrier of the disorder, or </a:t>
            </a:r>
            <a:r>
              <a:rPr lang="en-US" smtClean="0"/>
              <a:t>it shows it skips </a:t>
            </a:r>
            <a:r>
              <a:rPr lang="en-US" dirty="0" smtClean="0"/>
              <a:t>generations)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61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7848600" cy="685800"/>
          </a:xfrm>
        </p:spPr>
        <p:txBody>
          <a:bodyPr/>
          <a:lstStyle/>
          <a:p>
            <a:r>
              <a:rPr lang="en-US" dirty="0" smtClean="0"/>
              <a:t>Dominant or Recessive?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 of Pedigree Charts</a:t>
            </a:r>
            <a:endParaRPr lang="en-US" sz="2400" dirty="0"/>
          </a:p>
        </p:txBody>
      </p:sp>
      <p:pic>
        <p:nvPicPr>
          <p:cNvPr id="10" name="Picture 4" descr="http://www.jcasonline.com/articles/2011/4/1/images/JCutanAesthetSurg_2011_4_1_68_79203_f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019800" cy="34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5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What is a pedigree?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Definition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Uses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Constructing a pedigree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Symbols</a:t>
            </a:r>
          </a:p>
          <a:p>
            <a:pPr marL="971550" lvl="1" indent="-571500">
              <a:buFont typeface="+mj-lt"/>
              <a:buAutoNum type="alphaLcPeriod"/>
            </a:pPr>
            <a:r>
              <a:rPr lang="en-US" dirty="0" smtClean="0"/>
              <a:t>Connecting the symbols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Interpreting a pedigree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838200" y="2057400"/>
            <a:ext cx="7848600" cy="685800"/>
          </a:xfrm>
        </p:spPr>
        <p:txBody>
          <a:bodyPr/>
          <a:lstStyle/>
          <a:p>
            <a:r>
              <a:rPr lang="en-US" dirty="0" smtClean="0"/>
              <a:t>Dominant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10" name="Picture 4" descr="http://www.jcasonline.com/articles/2011/4/1/images/JCutanAesthetSurg_2011_4_1_68_79203_f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6019800" cy="34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0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0" y="2133600"/>
            <a:ext cx="7848600" cy="685800"/>
          </a:xfrm>
        </p:spPr>
        <p:txBody>
          <a:bodyPr/>
          <a:lstStyle/>
          <a:p>
            <a:r>
              <a:rPr lang="en-US" dirty="0" smtClean="0"/>
              <a:t>Dominant or Recessive?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Example of Pedigree Charts</a:t>
            </a:r>
            <a:endParaRPr lang="en-US" sz="2400" dirty="0"/>
          </a:p>
        </p:txBody>
      </p:sp>
      <p:pic>
        <p:nvPicPr>
          <p:cNvPr id="7" name="Picture 2" descr="http://faculty.clintoncc.suny.edu/faculty/michael.gregory/files/bio%20101/Bio%20101%20Laboratory/pedigree%20analysis/pedigr4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251097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20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7848600" cy="685800"/>
          </a:xfrm>
        </p:spPr>
        <p:txBody>
          <a:bodyPr/>
          <a:lstStyle/>
          <a:p>
            <a:r>
              <a:rPr lang="en-US" dirty="0" smtClean="0"/>
              <a:t>       Recessive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7" name="Picture 2" descr="http://faculty.clintoncc.suny.edu/faculty/michael.gregory/files/bio%20101/Bio%20101%20Laboratory/pedigree%20analysis/pedigr4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90801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4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Pedigrees are </a:t>
            </a:r>
            <a:r>
              <a:rPr lang="en-US" sz="2000" b="1" u="sng" dirty="0" smtClean="0"/>
              <a:t>family trees </a:t>
            </a:r>
            <a:r>
              <a:rPr lang="en-US" dirty="0" smtClean="0"/>
              <a:t>that explain your genetic history.</a:t>
            </a:r>
          </a:p>
          <a:p>
            <a:r>
              <a:rPr lang="en-US" dirty="0" smtClean="0"/>
              <a:t>Pedigrees are used to find out the </a:t>
            </a:r>
            <a:r>
              <a:rPr lang="en-US" sz="2000" b="1" u="sng" dirty="0" smtClean="0"/>
              <a:t>probability</a:t>
            </a:r>
            <a:r>
              <a:rPr lang="en-US" dirty="0" smtClean="0"/>
              <a:t> of a child having a </a:t>
            </a:r>
            <a:r>
              <a:rPr lang="en-US" sz="2000" b="1" u="sng" dirty="0" smtClean="0"/>
              <a:t>disorder</a:t>
            </a:r>
            <a:r>
              <a:rPr lang="en-US" dirty="0" smtClean="0"/>
              <a:t> in a particular family.</a:t>
            </a:r>
          </a:p>
          <a:p>
            <a:r>
              <a:rPr lang="en-US" dirty="0" smtClean="0"/>
              <a:t>To begin to interpret a pedigree, you must determine if the disorder or condition is autosomal or X-linked and dominant or recessive.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Pedigree?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pedigree is a chart that shows the </a:t>
            </a:r>
            <a:r>
              <a:rPr lang="en-US" sz="2000" b="1" dirty="0" smtClean="0"/>
              <a:t>genetic history of a family over several generations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Scientists or </a:t>
            </a:r>
            <a:r>
              <a:rPr lang="en-US" sz="2000" dirty="0" smtClean="0"/>
              <a:t>genetic counselors research a person’s</a:t>
            </a:r>
            <a:r>
              <a:rPr lang="en-US" dirty="0" smtClean="0"/>
              <a:t> </a:t>
            </a:r>
            <a:r>
              <a:rPr lang="en-US" sz="2000" dirty="0" smtClean="0"/>
              <a:t>family history </a:t>
            </a:r>
            <a:r>
              <a:rPr lang="en-US" dirty="0" smtClean="0"/>
              <a:t>and make this chart to </a:t>
            </a:r>
            <a:r>
              <a:rPr lang="en-US" sz="2000" dirty="0" smtClean="0"/>
              <a:t>analyze the genetic history of your family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Interpreting A Pedigree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/>
            <a:r>
              <a:rPr lang="en-US" dirty="0" smtClean="0"/>
              <a:t>Symbols</a:t>
            </a:r>
          </a:p>
          <a:p>
            <a:pPr marL="1028700" lvl="1" indent="-285750"/>
            <a:r>
              <a:rPr lang="en-US" dirty="0" smtClean="0"/>
              <a:t>Female = </a:t>
            </a:r>
          </a:p>
          <a:p>
            <a:pPr lvl="1" indent="0">
              <a:buNone/>
            </a:pPr>
            <a:endParaRPr lang="en-US" dirty="0" smtClean="0"/>
          </a:p>
          <a:p>
            <a:pPr marL="1028700" lvl="1" indent="-285750"/>
            <a:r>
              <a:rPr lang="en-US" dirty="0" smtClean="0"/>
              <a:t>Male =</a:t>
            </a:r>
          </a:p>
          <a:p>
            <a:pPr lvl="1" indent="0">
              <a:buNone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3276600" y="2734236"/>
            <a:ext cx="411258" cy="457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1004" y="3429000"/>
            <a:ext cx="413498" cy="381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Pedigree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799"/>
            <a:ext cx="6781800" cy="30480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Connections between symbols: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sz="1000" dirty="0" smtClean="0"/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200400" y="37338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86300" y="37338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4000500"/>
            <a:ext cx="838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579594" y="48006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91100" y="48006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48006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090147" y="3975847"/>
            <a:ext cx="0" cy="53115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84394" y="4495800"/>
            <a:ext cx="24115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</p:cNvCxnSpPr>
          <p:nvPr/>
        </p:nvCxnSpPr>
        <p:spPr>
          <a:xfrm flipV="1">
            <a:off x="2884394" y="4495800"/>
            <a:ext cx="0" cy="3048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0"/>
          </p:cNvCxnSpPr>
          <p:nvPr/>
        </p:nvCxnSpPr>
        <p:spPr>
          <a:xfrm flipV="1">
            <a:off x="5295900" y="4495800"/>
            <a:ext cx="0" cy="3048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0"/>
          </p:cNvCxnSpPr>
          <p:nvPr/>
        </p:nvCxnSpPr>
        <p:spPr>
          <a:xfrm flipV="1">
            <a:off x="4267200" y="4507006"/>
            <a:ext cx="0" cy="2935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28800" y="50673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33600" y="4000500"/>
            <a:ext cx="7507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5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Pedigree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799"/>
            <a:ext cx="6781800" cy="30480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Connections between symbols: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Reproducing Couple</a:t>
            </a:r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200400" y="37338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86300" y="37338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4000500"/>
            <a:ext cx="838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33600" y="4000500"/>
            <a:ext cx="7507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4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Pedigree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799"/>
            <a:ext cx="6781800" cy="30480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Connections between symbols: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sz="1000" dirty="0" smtClean="0"/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endParaRPr lang="en-US" dirty="0"/>
          </a:p>
          <a:p>
            <a:pPr lvl="1"/>
            <a:r>
              <a:rPr lang="en-US" dirty="0" smtClean="0"/>
              <a:t>Siblings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579594" y="48006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91100" y="48006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48006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884394" y="4495800"/>
            <a:ext cx="24115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</p:cNvCxnSpPr>
          <p:nvPr/>
        </p:nvCxnSpPr>
        <p:spPr>
          <a:xfrm flipV="1">
            <a:off x="2884394" y="4495800"/>
            <a:ext cx="0" cy="3048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0"/>
          </p:cNvCxnSpPr>
          <p:nvPr/>
        </p:nvCxnSpPr>
        <p:spPr>
          <a:xfrm flipV="1">
            <a:off x="5295900" y="4495800"/>
            <a:ext cx="0" cy="3048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0"/>
          </p:cNvCxnSpPr>
          <p:nvPr/>
        </p:nvCxnSpPr>
        <p:spPr>
          <a:xfrm flipV="1">
            <a:off x="4267200" y="4507006"/>
            <a:ext cx="0" cy="2935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28800" y="50673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0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Pedigree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799"/>
            <a:ext cx="6781800" cy="30480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Connections between symbols: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sz="1000" dirty="0" smtClean="0"/>
          </a:p>
          <a:p>
            <a:pPr lvl="1"/>
            <a:r>
              <a:rPr lang="en-US" dirty="0" smtClean="0"/>
              <a:t>Reproducing Couple</a:t>
            </a:r>
          </a:p>
          <a:p>
            <a:pPr marL="514350" lvl="1" indent="0">
              <a:buNone/>
            </a:pPr>
            <a:endParaRPr lang="en-US" dirty="0" smtClean="0"/>
          </a:p>
          <a:p>
            <a:pPr marL="514350" lvl="1" indent="0">
              <a:buNone/>
            </a:pPr>
            <a:endParaRPr lang="en-US" dirty="0"/>
          </a:p>
          <a:p>
            <a:pPr lvl="1"/>
            <a:r>
              <a:rPr lang="en-US" dirty="0" smtClean="0"/>
              <a:t>Siblings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200400" y="37338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86300" y="37338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4000500"/>
            <a:ext cx="838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579594" y="48006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91100" y="4800600"/>
            <a:ext cx="6096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62400" y="4800600"/>
            <a:ext cx="609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090147" y="3975847"/>
            <a:ext cx="0" cy="53115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84394" y="4495800"/>
            <a:ext cx="241150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</p:cNvCxnSpPr>
          <p:nvPr/>
        </p:nvCxnSpPr>
        <p:spPr>
          <a:xfrm flipV="1">
            <a:off x="2884394" y="4495800"/>
            <a:ext cx="0" cy="3048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0"/>
          </p:cNvCxnSpPr>
          <p:nvPr/>
        </p:nvCxnSpPr>
        <p:spPr>
          <a:xfrm flipV="1">
            <a:off x="5295900" y="4495800"/>
            <a:ext cx="0" cy="3048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0"/>
          </p:cNvCxnSpPr>
          <p:nvPr/>
        </p:nvCxnSpPr>
        <p:spPr>
          <a:xfrm flipV="1">
            <a:off x="4267200" y="4507006"/>
            <a:ext cx="0" cy="29359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828800" y="50673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33600" y="4000500"/>
            <a:ext cx="7507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6705600" cy="685800"/>
          </a:xfrm>
        </p:spPr>
        <p:txBody>
          <a:bodyPr/>
          <a:lstStyle/>
          <a:p>
            <a:r>
              <a:rPr lang="en-US" dirty="0" smtClean="0"/>
              <a:t>What does a pedigree chart look like?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6" name="Picture 2" descr="http://public.wsu.edu/~omoto/papers/figure3b2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95600"/>
            <a:ext cx="6172200" cy="19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48768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many males?</a:t>
            </a:r>
          </a:p>
          <a:p>
            <a:r>
              <a:rPr lang="en-US" dirty="0" smtClean="0"/>
              <a:t>How many females?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34373</TotalTime>
  <Words>379</Words>
  <Application>Microsoft Office PowerPoint</Application>
  <PresentationFormat>On-screen Show (4:3)</PresentationFormat>
  <Paragraphs>89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Couture</vt:lpstr>
      <vt:lpstr>Pedigree Charts</vt:lpstr>
      <vt:lpstr>Overview</vt:lpstr>
      <vt:lpstr>What is a Pedigree?</vt:lpstr>
      <vt:lpstr>  Interpreting A Pedigree</vt:lpstr>
      <vt:lpstr>Connecting Pedigree Symbols</vt:lpstr>
      <vt:lpstr>Connecting Pedigree Symbols</vt:lpstr>
      <vt:lpstr>Connecting Pedigree Symbols</vt:lpstr>
      <vt:lpstr>Connecting Pedigree Symbols</vt:lpstr>
      <vt:lpstr>Example</vt:lpstr>
      <vt:lpstr>Example</vt:lpstr>
      <vt:lpstr>Example</vt:lpstr>
      <vt:lpstr>Symbols in a Pedigree Chart</vt:lpstr>
      <vt:lpstr>Interpreting a Pedigree Chart</vt:lpstr>
      <vt:lpstr>Example of Pedigree Charts</vt:lpstr>
      <vt:lpstr>Answer</vt:lpstr>
      <vt:lpstr>Example of Pedigree Charts</vt:lpstr>
      <vt:lpstr>Answer</vt:lpstr>
      <vt:lpstr>Interpreting a Pedigree Chart</vt:lpstr>
      <vt:lpstr>Example of Pedigree Charts</vt:lpstr>
      <vt:lpstr>Answer</vt:lpstr>
      <vt:lpstr>Example of Pedigree Charts</vt:lpstr>
      <vt:lpstr>Answer</vt:lpstr>
      <vt:lpstr>Summary</vt:lpstr>
    </vt:vector>
  </TitlesOfParts>
  <Company>Austin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Pedigree Charts</dc:title>
  <dc:creator>Windows User</dc:creator>
  <cp:lastModifiedBy>Windows User</cp:lastModifiedBy>
  <cp:revision>48</cp:revision>
  <dcterms:created xsi:type="dcterms:W3CDTF">2012-03-09T14:53:55Z</dcterms:created>
  <dcterms:modified xsi:type="dcterms:W3CDTF">2017-02-03T16:49:09Z</dcterms:modified>
</cp:coreProperties>
</file>