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A03A0-D170-9F43-9A96-4A69395F60F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4E83-22BE-CC4D-921A-E5A330612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www.brainpop.com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/science/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ecologyandbehavior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foodchains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4E83-22BE-CC4D-921A-E5A3306129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down 3 new/interesting facts as you watch</a:t>
            </a:r>
          </a:p>
          <a:p>
            <a:r>
              <a:rPr lang="en-US" baseline="0" dirty="0" smtClean="0"/>
              <a:t>-after movie, have them share their fun facts with the class.</a:t>
            </a:r>
          </a:p>
          <a:p>
            <a:r>
              <a:rPr lang="en-US" baseline="0" dirty="0" smtClean="0"/>
              <a:t>These notes go on opposite side </a:t>
            </a:r>
            <a:r>
              <a:rPr lang="en-US" baseline="0" smtClean="0"/>
              <a:t>of foldable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4E83-22BE-CC4D-921A-E5A330612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notes sheet.</a:t>
            </a:r>
            <a:r>
              <a:rPr lang="en-US" baseline="0" dirty="0" smtClean="0"/>
              <a:t> DO NOT glue this in yet.</a:t>
            </a:r>
          </a:p>
          <a:p>
            <a:r>
              <a:rPr lang="en-US" baseline="0" dirty="0" smtClean="0"/>
              <a:t>Fold in half along solid line. Then glue the blank side down. Then cut along the dotted lines.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4E83-22BE-CC4D-921A-E5A3306129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</a:t>
            </a:r>
            <a:r>
              <a:rPr lang="en-US" baseline="0" dirty="0" smtClean="0"/>
              <a:t> + what’s on the next slide will go under the producers flap. Write small or write one slide’s info on the left and the other on the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4E83-22BE-CC4D-921A-E5A3306129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 this page in then answers the questions on</a:t>
            </a:r>
            <a:r>
              <a:rPr lang="en-US" baseline="0" dirty="0" smtClean="0"/>
              <a:t> the separate sheet.</a:t>
            </a:r>
          </a:p>
          <a:p>
            <a:r>
              <a:rPr lang="en-US" baseline="0" dirty="0" smtClean="0"/>
              <a:t>Independent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4E83-22BE-CC4D-921A-E5A3306129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78F3BE-9098-6D49-AFEF-C1B70D5E4CA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7AB45F-396F-284E-8EA1-F3491BAE6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foodchai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609" y="2709334"/>
            <a:ext cx="7196328" cy="253716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Food Chains, </a:t>
            </a:r>
            <a:br>
              <a:rPr lang="en-US" sz="5400" b="1" dirty="0" smtClean="0"/>
            </a:br>
            <a:r>
              <a:rPr lang="en-US" sz="5400" b="1" dirty="0" smtClean="0"/>
              <a:t>Food Webs, </a:t>
            </a:r>
            <a:br>
              <a:rPr lang="en-US" sz="5400" b="1" dirty="0" smtClean="0"/>
            </a:br>
            <a:r>
              <a:rPr lang="en-US" sz="5400" b="1" dirty="0" smtClean="0"/>
              <a:t>&amp; Energy Pyramids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2443" y="6265333"/>
            <a:ext cx="3231557" cy="59266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Thursday, September 17 (A)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Friday, September 18 (B)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Flow of Energy </a:t>
            </a:r>
            <a:br>
              <a:rPr lang="en-US" sz="5400" b="1" dirty="0" smtClean="0"/>
            </a:br>
            <a:r>
              <a:rPr lang="en-US" sz="5400" b="1" dirty="0" smtClean="0"/>
              <a:t>Reading &amp; Questions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6" y="1977739"/>
            <a:ext cx="5795433" cy="44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Movie Time!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2515348"/>
            <a:ext cx="3413124" cy="3065682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/>
                <a:hlinkClick r:id="rId3"/>
              </a:rPr>
              <a:t>Brain Pop Video</a:t>
            </a:r>
            <a:endParaRPr lang="en-US" sz="3200" dirty="0" smtClean="0">
              <a:solidFill>
                <a:srgbClr val="FFFFFF"/>
              </a:solidFill>
              <a:effectLst/>
            </a:endParaRPr>
          </a:p>
          <a:p>
            <a:r>
              <a:rPr lang="en-US" sz="3200" dirty="0" smtClean="0">
                <a:solidFill>
                  <a:srgbClr val="FFFFFF"/>
                </a:solidFill>
                <a:effectLst/>
              </a:rPr>
              <a:t>Write down 3 new and/or interesting facts while you watch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3" t="33008" r="30624" b="28463"/>
          <a:stretch/>
        </p:blipFill>
        <p:spPr bwMode="auto">
          <a:xfrm>
            <a:off x="4178299" y="2515348"/>
            <a:ext cx="4373033" cy="330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88603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Food Chain Foldable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Notes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5" y="2198331"/>
            <a:ext cx="5202767" cy="42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45602" b="-4946"/>
          <a:stretch/>
        </p:blipFill>
        <p:spPr>
          <a:xfrm>
            <a:off x="0" y="-1056217"/>
            <a:ext cx="3809736" cy="325755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33459" r="30173" b="28471"/>
          <a:stretch/>
        </p:blipFill>
        <p:spPr bwMode="auto">
          <a:xfrm>
            <a:off x="190236" y="2531513"/>
            <a:ext cx="4297097" cy="32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066087" y="0"/>
            <a:ext cx="1077913" cy="1638300"/>
            <a:chOff x="76200" y="76200"/>
            <a:chExt cx="1077913" cy="16383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76200" y="76200"/>
              <a:ext cx="1042988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6200" y="1184275"/>
              <a:ext cx="1077913" cy="5302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99000" y="2531513"/>
            <a:ext cx="444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Times"/>
                <a:cs typeface="Times"/>
              </a:rPr>
              <a:t>Producers are able to make their own food using photosynthesis</a:t>
            </a:r>
            <a:r>
              <a:rPr lang="en-US" sz="3600" b="1" dirty="0">
                <a:solidFill>
                  <a:srgbClr val="FFFFFF"/>
                </a:solidFill>
                <a:latin typeface="Times"/>
                <a:cs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-45602" b="-4946"/>
          <a:stretch/>
        </p:blipFill>
        <p:spPr>
          <a:xfrm>
            <a:off x="0" y="-1013884"/>
            <a:ext cx="3809736" cy="32575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0168" y="2455333"/>
            <a:ext cx="3915832" cy="366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"/>
                <a:cs typeface="Times"/>
              </a:rPr>
              <a:t>Producers:</a:t>
            </a:r>
          </a:p>
          <a:p>
            <a:r>
              <a:rPr lang="en-US" sz="3600" b="1" dirty="0" smtClean="0">
                <a:latin typeface="Times"/>
                <a:cs typeface="Times"/>
              </a:rPr>
              <a:t> largest part of any food web</a:t>
            </a:r>
          </a:p>
          <a:p>
            <a:r>
              <a:rPr lang="en-US" sz="3600" b="1" dirty="0" smtClean="0">
                <a:latin typeface="Times"/>
                <a:cs typeface="Times"/>
              </a:rPr>
              <a:t> found at the bottom of all food chains</a:t>
            </a:r>
            <a:endParaRPr lang="en-US" sz="3600" b="1" dirty="0">
              <a:latin typeface="Times"/>
              <a:cs typeface="Time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33594" r="30345" b="28388"/>
          <a:stretch/>
        </p:blipFill>
        <p:spPr bwMode="auto">
          <a:xfrm>
            <a:off x="275166" y="2539997"/>
            <a:ext cx="4127501" cy="31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886700" y="160866"/>
            <a:ext cx="1077913" cy="1638300"/>
            <a:chOff x="76200" y="76200"/>
            <a:chExt cx="1077913" cy="16383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76200" y="76200"/>
              <a:ext cx="1042988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6200" y="1184275"/>
              <a:ext cx="1077913" cy="5302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7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6402" cy="224905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01012" y="0"/>
            <a:ext cx="1042988" cy="1638300"/>
            <a:chOff x="76200" y="76200"/>
            <a:chExt cx="1042988" cy="16383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76200" y="76200"/>
              <a:ext cx="1042988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6200" y="539750"/>
              <a:ext cx="1033463" cy="676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6" t="33781" r="31313" b="28994"/>
          <a:stretch/>
        </p:blipFill>
        <p:spPr bwMode="auto">
          <a:xfrm>
            <a:off x="359834" y="2527300"/>
            <a:ext cx="4940444" cy="371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09167" y="2878667"/>
            <a:ext cx="3048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Times"/>
                <a:cs typeface="Times"/>
              </a:rPr>
              <a:t>Primary consumers eat the producers.</a:t>
            </a:r>
            <a:endParaRPr lang="en-US" sz="3600" b="1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45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6402" cy="22490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101012" y="0"/>
            <a:ext cx="1042988" cy="1638300"/>
            <a:chOff x="76200" y="76200"/>
            <a:chExt cx="1042988" cy="16383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76200" y="76200"/>
              <a:ext cx="1042988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" y="539750"/>
              <a:ext cx="1033463" cy="676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33432" r="30086" b="28992"/>
          <a:stretch/>
        </p:blipFill>
        <p:spPr bwMode="auto">
          <a:xfrm>
            <a:off x="211667" y="2393044"/>
            <a:ext cx="4762500" cy="38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2833" y="2249058"/>
            <a:ext cx="3821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"/>
                <a:cs typeface="Times"/>
              </a:rPr>
              <a:t>P</a:t>
            </a:r>
            <a:r>
              <a:rPr lang="en-US" sz="3600" b="1" dirty="0" smtClean="0">
                <a:solidFill>
                  <a:srgbClr val="FFFFFF"/>
                </a:solidFill>
                <a:latin typeface="Times"/>
                <a:cs typeface="Times"/>
              </a:rPr>
              <a:t>rimary consumers are also called herbivores.</a:t>
            </a:r>
            <a:endParaRPr lang="en-US" sz="3600" b="1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03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0" y="2258485"/>
            <a:ext cx="4190999" cy="433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"/>
                <a:cs typeface="Times"/>
              </a:rPr>
              <a:t>Secondary consumers eat the primary consumers.  </a:t>
            </a:r>
            <a:endParaRPr lang="en-US" sz="3600" b="1" dirty="0">
              <a:latin typeface="Times"/>
              <a:cs typeface="Time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99425" y="0"/>
            <a:ext cx="1044575" cy="1714500"/>
            <a:chOff x="1990725" y="52388"/>
            <a:chExt cx="1044575" cy="17145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1990725" y="128588"/>
              <a:ext cx="1044575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90725" y="52388"/>
              <a:ext cx="914400" cy="676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175000" cy="2418169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33594" r="30473" b="28416"/>
          <a:stretch>
            <a:fillRect/>
          </a:stretch>
        </p:blipFill>
        <p:spPr bwMode="auto">
          <a:xfrm>
            <a:off x="76200" y="2691349"/>
            <a:ext cx="4601632" cy="347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175000" cy="24181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99425" y="0"/>
            <a:ext cx="1044575" cy="1714500"/>
            <a:chOff x="1990725" y="52388"/>
            <a:chExt cx="1044575" cy="17145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8147" r="19395" b="5992"/>
            <a:stretch>
              <a:fillRect/>
            </a:stretch>
          </p:blipFill>
          <p:spPr bwMode="auto">
            <a:xfrm>
              <a:off x="1990725" y="128588"/>
              <a:ext cx="1044575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90725" y="52388"/>
              <a:ext cx="914400" cy="676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572459" y="2700170"/>
            <a:ext cx="3441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"/>
                <a:cs typeface="Times"/>
              </a:rPr>
              <a:t>They are </a:t>
            </a:r>
            <a:r>
              <a:rPr lang="en-US" sz="3600" b="1" dirty="0">
                <a:solidFill>
                  <a:schemeClr val="bg1"/>
                </a:solidFill>
                <a:latin typeface="Times"/>
                <a:cs typeface="Times"/>
              </a:rPr>
              <a:t>also known as  carnivores, or meat-eaters</a:t>
            </a:r>
          </a:p>
        </p:txBody>
      </p:sp>
      <p:pic>
        <p:nvPicPr>
          <p:cNvPr id="1026" name="Picture 2" descr="http://assets.inhabitat.com/wp-content/blogs.dir/1/files/2014/01/carnivore-grey-wolf-537x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863"/>
            <a:ext cx="51149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3070</TotalTime>
  <Words>215</Words>
  <Application>Microsoft Office PowerPoint</Application>
  <PresentationFormat>On-screen Show (4:3)</PresentationFormat>
  <Paragraphs>30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Food Chains,  Food Webs,  &amp; Energy Pyramids</vt:lpstr>
      <vt:lpstr>Movie Time!</vt:lpstr>
      <vt:lpstr>  Food Chain Foldable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of Energy  Reading &amp;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Mercer</dc:creator>
  <cp:lastModifiedBy>Windows User</cp:lastModifiedBy>
  <cp:revision>18</cp:revision>
  <dcterms:created xsi:type="dcterms:W3CDTF">2015-09-12T04:43:11Z</dcterms:created>
  <dcterms:modified xsi:type="dcterms:W3CDTF">2016-09-10T16:28:33Z</dcterms:modified>
</cp:coreProperties>
</file>